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4" r:id="rId2"/>
    <p:sldId id="272" r:id="rId3"/>
    <p:sldId id="271" r:id="rId4"/>
    <p:sldId id="275" r:id="rId5"/>
    <p:sldId id="276" r:id="rId6"/>
    <p:sldId id="277" r:id="rId7"/>
    <p:sldId id="278" r:id="rId8"/>
    <p:sldId id="258" r:id="rId9"/>
    <p:sldId id="268" r:id="rId10"/>
    <p:sldId id="279" r:id="rId11"/>
    <p:sldId id="280" r:id="rId12"/>
    <p:sldId id="281" r:id="rId13"/>
    <p:sldId id="282" r:id="rId14"/>
    <p:sldId id="283" r:id="rId15"/>
    <p:sldId id="284" r:id="rId16"/>
    <p:sldId id="285" r:id="rId17"/>
    <p:sldId id="286" r:id="rId1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F0"/>
    <a:srgbClr val="FFFFF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5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391" y="8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media1.mp4>
</file>

<file path=ppt/media/media2.mp4>
</file>

<file path=ppt/media/media3.m4a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23/04/2021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59919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23/04/2021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690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23/04/2021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5678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23/04/2021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10716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23/04/2021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02404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23/04/2021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1149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23/04/2021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2231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23/04/2021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668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23/04/2021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51309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23/04/2021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58236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23/04/2021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8214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1C19DB-7F64-4330-BC67-69CD00BB4E26}" type="datetimeFigureOut">
              <a:rPr lang="pt-BR" smtClean="0"/>
              <a:t>23/04/2021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24235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2.mp4"/><Relationship Id="rId7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audio" Target="../media/media3.m4a"/><Relationship Id="rId5" Type="http://schemas.microsoft.com/office/2007/relationships/media" Target="../media/media3.m4a"/><Relationship Id="rId10" Type="http://schemas.openxmlformats.org/officeDocument/2006/relationships/image" Target="../media/image3.png"/><Relationship Id="rId4" Type="http://schemas.openxmlformats.org/officeDocument/2006/relationships/video" Target="../media/media2.mp4"/><Relationship Id="rId9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rackground_das_intros_com_áudi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>
                  <p14:fade in="2000" out="2000"/>
                </p14:media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background_das_intros">
            <a:hlinkClick r:id="" action="ppaction://media"/>
            <a:extLst>
              <a:ext uri="{FF2B5EF4-FFF2-40B4-BE49-F238E27FC236}">
                <a16:creationId xmlns:a16="http://schemas.microsoft.com/office/drawing/2014/main" id="{FE9ACB51-DC50-40A4-8582-A7138714CFBB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0A38003D-6233-4A5E-AB9D-5EF3DA1C326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3CA10135-6D79-420B-BF08-E0429983A2AA}"/>
              </a:ext>
            </a:extLst>
          </p:cNvPr>
          <p:cNvSpPr txBox="1"/>
          <p:nvPr/>
        </p:nvSpPr>
        <p:spPr>
          <a:xfrm>
            <a:off x="2880779" y="2510299"/>
            <a:ext cx="6771405" cy="2240357"/>
          </a:xfrm>
          <a:prstGeom prst="rect">
            <a:avLst/>
          </a:prstGeom>
          <a:noFill/>
          <a:effectLst>
            <a:outerShdw blurRad="165100" dist="50800" dir="2700000" algn="ctr" rotWithShape="0">
              <a:schemeClr val="bg1">
                <a:alpha val="80000"/>
              </a:schemeClr>
            </a:outerShdw>
          </a:effectLst>
        </p:spPr>
        <p:txBody>
          <a:bodyPr wrap="none" rtlCol="0" anchor="ctr">
            <a:spAutoFit/>
          </a:bodyPr>
          <a:lstStyle/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 aula começa</a:t>
            </a:r>
          </a:p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em instantes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A472E0BB-9969-4A85-8CFF-24FB3503B635}"/>
              </a:ext>
            </a:extLst>
          </p:cNvPr>
          <p:cNvSpPr txBox="1"/>
          <p:nvPr/>
        </p:nvSpPr>
        <p:spPr>
          <a:xfrm>
            <a:off x="2880779" y="2612132"/>
            <a:ext cx="6771405" cy="2036688"/>
          </a:xfrm>
          <a:prstGeom prst="rect">
            <a:avLst/>
          </a:prstGeom>
          <a:noFill/>
          <a:effectLst/>
        </p:spPr>
        <p:txBody>
          <a:bodyPr wrap="none" rtlCol="0" anchor="ctr">
            <a:spAutoFit/>
          </a:bodyPr>
          <a:lstStyle/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 aula começa</a:t>
            </a:r>
          </a:p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em instantes</a:t>
            </a:r>
          </a:p>
        </p:txBody>
      </p:sp>
      <p:pic>
        <p:nvPicPr>
          <p:cNvPr id="9" name="Animação da intro">
            <a:hlinkClick r:id="" action="ppaction://media"/>
            <a:extLst>
              <a:ext uri="{FF2B5EF4-FFF2-40B4-BE49-F238E27FC236}">
                <a16:creationId xmlns:a16="http://schemas.microsoft.com/office/drawing/2014/main" id="{F26B9BC7-B50D-46AD-925E-F37ED2C140CB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>
                  <p14:bmkLst>
                    <p14:bmk name="Indicador 1" time="0"/>
                  </p14:bmkLst>
                </p14:media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0769600" y="5684520"/>
            <a:ext cx="609600" cy="609600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45C16BEB-1E4C-4430-9FEF-4C626D2AF47C}"/>
              </a:ext>
            </a:extLst>
          </p:cNvPr>
          <p:cNvSpPr txBox="1"/>
          <p:nvPr/>
        </p:nvSpPr>
        <p:spPr>
          <a:xfrm>
            <a:off x="7223474" y="6294120"/>
            <a:ext cx="4857420" cy="40011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r"/>
            <a:r>
              <a:rPr lang="pt-BR" sz="2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Aproveita para ir preparando a câmera ;)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3CA10135-6D79-420B-BF08-E0429983A2AA}"/>
              </a:ext>
            </a:extLst>
          </p:cNvPr>
          <p:cNvSpPr txBox="1"/>
          <p:nvPr/>
        </p:nvSpPr>
        <p:spPr>
          <a:xfrm>
            <a:off x="3021842" y="2532740"/>
            <a:ext cx="6506909" cy="2195473"/>
          </a:xfrm>
          <a:prstGeom prst="rect">
            <a:avLst/>
          </a:prstGeom>
          <a:noFill/>
          <a:effectLst>
            <a:outerShdw blurRad="165100" dist="50800" dir="2700000" algn="ctr" rotWithShape="0">
              <a:schemeClr val="bg1">
                <a:alpha val="80000"/>
              </a:schemeClr>
            </a:outerShdw>
          </a:effectLst>
        </p:spPr>
        <p:txBody>
          <a:bodyPr wrap="none" rtlCol="0" anchor="ctr">
            <a:spAutoFit/>
          </a:bodyPr>
          <a:lstStyle/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 aula</a:t>
            </a:r>
          </a:p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começa agora!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A472E0BB-9969-4A85-8CFF-24FB3503B635}"/>
              </a:ext>
            </a:extLst>
          </p:cNvPr>
          <p:cNvSpPr txBox="1"/>
          <p:nvPr/>
        </p:nvSpPr>
        <p:spPr>
          <a:xfrm>
            <a:off x="3021843" y="2532740"/>
            <a:ext cx="6506909" cy="2195473"/>
          </a:xfrm>
          <a:prstGeom prst="rect">
            <a:avLst/>
          </a:prstGeom>
          <a:noFill/>
          <a:effectLst/>
        </p:spPr>
        <p:txBody>
          <a:bodyPr wrap="none" rtlCol="0" anchor="ctr">
            <a:spAutoFit/>
          </a:bodyPr>
          <a:lstStyle/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 aula</a:t>
            </a:r>
          </a:p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começa agora!</a:t>
            </a:r>
          </a:p>
        </p:txBody>
      </p:sp>
    </p:spTree>
    <p:extLst>
      <p:ext uri="{BB962C8B-B14F-4D97-AF65-F5344CB8AC3E}">
        <p14:creationId xmlns:p14="http://schemas.microsoft.com/office/powerpoint/2010/main" val="931929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7015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8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8986"/>
                                </p:stCondLst>
                                <p:childTnLst>
                                  <p:par>
                                    <p:cTn id="10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1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17972"/>
                                </p:stCondLst>
                                <p:childTnLst>
                                  <p:par>
                                    <p:cTn id="13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4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176958"/>
                                </p:stCondLst>
                                <p:childTnLst>
                                  <p:par>
                                    <p:cTn id="16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7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235944"/>
                                </p:stCondLst>
                                <p:childTnLst>
                                  <p:par>
                                    <p:cTn id="19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0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294930"/>
                                </p:stCondLst>
                                <p:childTnLst>
                                  <p:par>
                                    <p:cTn id="22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3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353916"/>
                                </p:stCondLst>
                                <p:childTnLst>
                                  <p:par>
                                    <p:cTn id="2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6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412902"/>
                                </p:stCondLst>
                                <p:childTnLst>
                                  <p:par>
                                    <p:cTn id="28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9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471888"/>
                                </p:stCondLst>
                                <p:childTnLst>
                                  <p:par>
                                    <p:cTn id="31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32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530874"/>
                                </p:stCondLst>
                                <p:childTnLst>
                                  <p:par>
                                    <p:cTn id="34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35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589860"/>
                                </p:stCondLst>
                                <p:childTnLst>
                                  <p:par>
                                    <p:cTn id="37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38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648846"/>
                                </p:stCondLst>
                                <p:childTnLst>
                                  <p:par>
                                    <p:cTn id="40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1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707832"/>
                                </p:stCondLst>
                                <p:childTnLst>
                                  <p:par>
                                    <p:cTn id="43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4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766818"/>
                                </p:stCondLst>
                                <p:childTnLst>
                                  <p:par>
                                    <p:cTn id="46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7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825804"/>
                                </p:stCondLst>
                                <p:childTnLst>
                                  <p:par>
                                    <p:cTn id="49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50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1" fill="hold">
                          <p:stCondLst>
                            <p:cond delay="indefinite"/>
                          </p:stCondLst>
                          <p:childTnLst>
                            <p:par>
                              <p:cTn id="5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3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54" dur="5875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55" presetID="2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56" dur="1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57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9" dur="2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1" dur="20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3" presetID="10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4" dur="2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6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7" dur="2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  <p:cmd type="call" cmd="stop">
                                          <p:cBhvr>
                                            <p:cTn id="69" dur="1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0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71" dur="20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3" presetID="53" presetClass="entr" presetSubtype="16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5" dur="5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6" dur="5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7" dur="50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8" presetID="10" presetClass="entr" presetSubtype="0" fill="hold" grpId="0" nodeType="withEffect">
                                      <p:stCondLst>
                                        <p:cond delay="700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0" dur="50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0">
                    <p:cTn id="81" repeatCount="indefinite" fill="hold" display="0">
                      <p:stCondLst>
                        <p:cond delay="indefinite"/>
                      </p:stCondLst>
                    </p:cTn>
                    <p:tgtEl>
                      <p:spTgt spid="3"/>
                    </p:tgtEl>
                  </p:cMediaNode>
                </p:video>
                <p:audio>
                  <p:cMediaNode vol="0" mute="1" showWhenStopped="0">
                    <p:cTn id="82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9"/>
                    </p:tgtEl>
                  </p:cMediaNode>
                </p:audio>
                <p:seq concurrent="1" nextAc="seek">
                  <p:cTn id="83" restart="whenNotActive" fill="hold" evtFilter="cancelBubble" nodeType="interactiveSeq">
                    <p:stCondLst>
                      <p:cond evt="onMediaBookmark" delay="0">
                        <p:tgtEl>
                          <p14:bmkTgt spid="9" bmkName="Indicador 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84" fill="hold">
                          <p:stCondLst>
                            <p:cond delay="0"/>
                          </p:stCondLst>
                          <p:childTnLst>
                            <p:par>
                              <p:cTn id="8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6" presetID="10" presetClass="entr" presetSubtype="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8" dur="3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9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90" presetID="10" presetClass="exit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91" dur="3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2999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9" bmkName="Indicador 1"/>
                      </p:tgtEl>
                    </p:cond>
                  </p:nextCondLst>
                </p:seq>
                <p:video>
                  <p:cMediaNode vol="80000">
                    <p:cTn id="93" fill="hold" display="0">
                      <p:stCondLst>
                        <p:cond delay="indefinite"/>
                      </p:stCondLst>
                    </p:cTn>
                    <p:tgtEl>
                      <p:spTgt spid="2"/>
                    </p:tgtEl>
                  </p:cMediaNode>
                </p:video>
              </p:childTnLst>
            </p:cTn>
          </p:par>
        </p:tnLst>
        <p:bldLst>
          <p:bldP spid="7" grpId="0"/>
          <p:bldP spid="7" grpId="1"/>
          <p:bldP spid="7" grpId="2"/>
          <p:bldP spid="8" grpId="0"/>
          <p:bldP spid="11" grpId="0"/>
          <p:bldP spid="14" grpId="0"/>
          <p:bldP spid="15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7015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8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8986"/>
                                </p:stCondLst>
                                <p:childTnLst>
                                  <p:par>
                                    <p:cTn id="10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1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17972"/>
                                </p:stCondLst>
                                <p:childTnLst>
                                  <p:par>
                                    <p:cTn id="13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4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176958"/>
                                </p:stCondLst>
                                <p:childTnLst>
                                  <p:par>
                                    <p:cTn id="16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7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235944"/>
                                </p:stCondLst>
                                <p:childTnLst>
                                  <p:par>
                                    <p:cTn id="19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0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294930"/>
                                </p:stCondLst>
                                <p:childTnLst>
                                  <p:par>
                                    <p:cTn id="22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3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353916"/>
                                </p:stCondLst>
                                <p:childTnLst>
                                  <p:par>
                                    <p:cTn id="2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6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412902"/>
                                </p:stCondLst>
                                <p:childTnLst>
                                  <p:par>
                                    <p:cTn id="28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9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471888"/>
                                </p:stCondLst>
                                <p:childTnLst>
                                  <p:par>
                                    <p:cTn id="31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32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530874"/>
                                </p:stCondLst>
                                <p:childTnLst>
                                  <p:par>
                                    <p:cTn id="34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35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589860"/>
                                </p:stCondLst>
                                <p:childTnLst>
                                  <p:par>
                                    <p:cTn id="37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38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648846"/>
                                </p:stCondLst>
                                <p:childTnLst>
                                  <p:par>
                                    <p:cTn id="40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1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707832"/>
                                </p:stCondLst>
                                <p:childTnLst>
                                  <p:par>
                                    <p:cTn id="43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4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766818"/>
                                </p:stCondLst>
                                <p:childTnLst>
                                  <p:par>
                                    <p:cTn id="46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7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825804"/>
                                </p:stCondLst>
                                <p:childTnLst>
                                  <p:par>
                                    <p:cTn id="49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50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1" fill="hold">
                          <p:stCondLst>
                            <p:cond delay="indefinite"/>
                          </p:stCondLst>
                          <p:childTnLst>
                            <p:par>
                              <p:cTn id="5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3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54" dur="5875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55" presetID="2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56" dur="1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57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9" dur="2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1" dur="20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3" presetID="10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4" dur="2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6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7" dur="2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  <p:cmd type="call" cmd="stop">
                                          <p:cBhvr>
                                            <p:cTn id="69" dur="1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0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71" dur="20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3" presetID="53" presetClass="entr" presetSubtype="16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5" dur="5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6" dur="5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7" dur="50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8" presetID="10" presetClass="entr" presetSubtype="0" fill="hold" grpId="0" nodeType="withEffect">
                                      <p:stCondLst>
                                        <p:cond delay="700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0" dur="50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0">
                    <p:cTn id="81" repeatCount="indefinite" fill="hold" display="0">
                      <p:stCondLst>
                        <p:cond delay="indefinite"/>
                      </p:stCondLst>
                    </p:cTn>
                    <p:tgtEl>
                      <p:spTgt spid="3"/>
                    </p:tgtEl>
                  </p:cMediaNode>
                </p:video>
                <p:audio>
                  <p:cMediaNode vol="0" mute="1" showWhenStopped="0">
                    <p:cTn id="82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9"/>
                    </p:tgtEl>
                  </p:cMediaNode>
                </p:audio>
                <p:video>
                  <p:cMediaNode vol="80000">
                    <p:cTn id="93" fill="hold" display="0">
                      <p:stCondLst>
                        <p:cond delay="indefinite"/>
                      </p:stCondLst>
                    </p:cTn>
                    <p:tgtEl>
                      <p:spTgt spid="2"/>
                    </p:tgtEl>
                  </p:cMediaNode>
                </p:video>
              </p:childTnLst>
            </p:cTn>
          </p:par>
        </p:tnLst>
        <p:bldLst>
          <p:bldP spid="7" grpId="2"/>
          <p:bldP spid="8" grpId="0"/>
          <p:bldP spid="11" grpId="0"/>
          <p:bldP spid="14" grpId="0"/>
          <p:bldP spid="15" grpId="0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15ECB273-7394-48E2-80CB-9C54E98D9D9E}"/>
              </a:ext>
            </a:extLst>
          </p:cNvPr>
          <p:cNvCxnSpPr>
            <a:cxnSpLocks/>
          </p:cNvCxnSpPr>
          <p:nvPr/>
        </p:nvCxnSpPr>
        <p:spPr>
          <a:xfrm flipV="1">
            <a:off x="5858136" y="3354226"/>
            <a:ext cx="0" cy="2157817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aralelogramo 7">
            <a:extLst>
              <a:ext uri="{FF2B5EF4-FFF2-40B4-BE49-F238E27FC236}">
                <a16:creationId xmlns:a16="http://schemas.microsoft.com/office/drawing/2014/main" id="{5C2D68D4-6452-43D9-982B-7CCDF3001272}"/>
              </a:ext>
            </a:extLst>
          </p:cNvPr>
          <p:cNvSpPr/>
          <p:nvPr/>
        </p:nvSpPr>
        <p:spPr>
          <a:xfrm>
            <a:off x="2882401" y="1835375"/>
            <a:ext cx="5911221" cy="3061366"/>
          </a:xfrm>
          <a:prstGeom prst="parallelogram">
            <a:avLst>
              <a:gd name="adj" fmla="val 44636"/>
            </a:avLst>
          </a:prstGeom>
          <a:solidFill>
            <a:srgbClr val="00B0F0">
              <a:alpha val="5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CaixaDeTexto 1"/>
          <p:cNvSpPr txBox="1"/>
          <p:nvPr/>
        </p:nvSpPr>
        <p:spPr>
          <a:xfrm>
            <a:off x="332619" y="5824687"/>
            <a:ext cx="4867038" cy="646331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 estrutura das formas</a:t>
            </a:r>
          </a:p>
        </p:txBody>
      </p:sp>
      <p:sp>
        <p:nvSpPr>
          <p:cNvPr id="3" name="Elipse 2">
            <a:extLst>
              <a:ext uri="{FF2B5EF4-FFF2-40B4-BE49-F238E27FC236}">
                <a16:creationId xmlns:a16="http://schemas.microsoft.com/office/drawing/2014/main" id="{7BC10565-6827-42AC-977D-572C0B30F639}"/>
              </a:ext>
            </a:extLst>
          </p:cNvPr>
          <p:cNvSpPr/>
          <p:nvPr/>
        </p:nvSpPr>
        <p:spPr>
          <a:xfrm>
            <a:off x="5785502" y="3208948"/>
            <a:ext cx="145278" cy="1452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FE3C4D1F-9FB6-4F75-AE61-60BFAE586D65}"/>
              </a:ext>
            </a:extLst>
          </p:cNvPr>
          <p:cNvCxnSpPr>
            <a:cxnSpLocks/>
          </p:cNvCxnSpPr>
          <p:nvPr/>
        </p:nvCxnSpPr>
        <p:spPr>
          <a:xfrm flipV="1">
            <a:off x="5858136" y="1051131"/>
            <a:ext cx="0" cy="2157817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11186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332619" y="5824687"/>
            <a:ext cx="5152373" cy="646331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Das formas mais simples</a:t>
            </a:r>
          </a:p>
        </p:txBody>
      </p:sp>
    </p:spTree>
    <p:extLst>
      <p:ext uri="{BB962C8B-B14F-4D97-AF65-F5344CB8AC3E}">
        <p14:creationId xmlns:p14="http://schemas.microsoft.com/office/powerpoint/2010/main" val="15740846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332619" y="5824687"/>
            <a:ext cx="2337499" cy="646331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Triângulos</a:t>
            </a:r>
          </a:p>
        </p:txBody>
      </p:sp>
    </p:spTree>
    <p:extLst>
      <p:ext uri="{BB962C8B-B14F-4D97-AF65-F5344CB8AC3E}">
        <p14:creationId xmlns:p14="http://schemas.microsoft.com/office/powerpoint/2010/main" val="31112760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332619" y="5824687"/>
            <a:ext cx="5793574" cy="646331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Escala &amp; Proporcionalidade</a:t>
            </a:r>
          </a:p>
        </p:txBody>
      </p:sp>
    </p:spTree>
    <p:extLst>
      <p:ext uri="{BB962C8B-B14F-4D97-AF65-F5344CB8AC3E}">
        <p14:creationId xmlns:p14="http://schemas.microsoft.com/office/powerpoint/2010/main" val="7781757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332619" y="5824687"/>
            <a:ext cx="2935419" cy="646331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Quadriláteros</a:t>
            </a:r>
          </a:p>
        </p:txBody>
      </p:sp>
    </p:spTree>
    <p:extLst>
      <p:ext uri="{BB962C8B-B14F-4D97-AF65-F5344CB8AC3E}">
        <p14:creationId xmlns:p14="http://schemas.microsoft.com/office/powerpoint/2010/main" val="29843388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332619" y="5824687"/>
            <a:ext cx="2111475" cy="646331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Polígonos</a:t>
            </a:r>
          </a:p>
        </p:txBody>
      </p:sp>
    </p:spTree>
    <p:extLst>
      <p:ext uri="{BB962C8B-B14F-4D97-AF65-F5344CB8AC3E}">
        <p14:creationId xmlns:p14="http://schemas.microsoft.com/office/powerpoint/2010/main" val="14531491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playback (8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0"/>
            <a:ext cx="12271022" cy="6858000"/>
          </a:xfrm>
          <a:prstGeom prst="rect">
            <a:avLst/>
          </a:prstGeom>
          <a:solidFill>
            <a:srgbClr val="000000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2571638" y="2767280"/>
            <a:ext cx="704872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Circunferências</a:t>
            </a:r>
          </a:p>
        </p:txBody>
      </p:sp>
    </p:spTree>
    <p:extLst>
      <p:ext uri="{BB962C8B-B14F-4D97-AF65-F5344CB8AC3E}">
        <p14:creationId xmlns:p14="http://schemas.microsoft.com/office/powerpoint/2010/main" val="4210967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1978540" y="2967335"/>
            <a:ext cx="823494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5400" dirty="0">
                <a:solidFill>
                  <a:srgbClr val="FFFF00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Arquimedes de Alexandria</a:t>
            </a:r>
          </a:p>
        </p:txBody>
      </p:sp>
    </p:spTree>
    <p:extLst>
      <p:ext uri="{BB962C8B-B14F-4D97-AF65-F5344CB8AC3E}">
        <p14:creationId xmlns:p14="http://schemas.microsoft.com/office/powerpoint/2010/main" val="17942384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playback (8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0"/>
            <a:ext cx="12271022" cy="6858000"/>
          </a:xfrm>
          <a:prstGeom prst="rect">
            <a:avLst/>
          </a:prstGeom>
          <a:solidFill>
            <a:srgbClr val="000000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3754894" y="2151727"/>
            <a:ext cx="4761240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 Forma</a:t>
            </a:r>
          </a:p>
          <a:p>
            <a:pPr algn="ctr"/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do Espaço</a:t>
            </a:r>
          </a:p>
        </p:txBody>
      </p:sp>
    </p:spTree>
    <p:extLst>
      <p:ext uri="{BB962C8B-B14F-4D97-AF65-F5344CB8AC3E}">
        <p14:creationId xmlns:p14="http://schemas.microsoft.com/office/powerpoint/2010/main" val="4054856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playback (8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0"/>
            <a:ext cx="12271022" cy="6858000"/>
          </a:xfrm>
          <a:prstGeom prst="rect">
            <a:avLst/>
          </a:prstGeom>
          <a:solidFill>
            <a:srgbClr val="000000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CaixaDeTexto 6"/>
          <p:cNvSpPr txBox="1"/>
          <p:nvPr/>
        </p:nvSpPr>
        <p:spPr>
          <a:xfrm>
            <a:off x="2360842" y="2828835"/>
            <a:ext cx="7470315" cy="1200329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72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O que é o espaço?</a:t>
            </a:r>
          </a:p>
        </p:txBody>
      </p:sp>
    </p:spTree>
    <p:extLst>
      <p:ext uri="{BB962C8B-B14F-4D97-AF65-F5344CB8AC3E}">
        <p14:creationId xmlns:p14="http://schemas.microsoft.com/office/powerpoint/2010/main" val="2451959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3645649" y="2967335"/>
            <a:ext cx="49007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5400" dirty="0">
                <a:solidFill>
                  <a:srgbClr val="FFFF00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Tales de Mileto</a:t>
            </a:r>
          </a:p>
        </p:txBody>
      </p:sp>
    </p:spTree>
    <p:extLst>
      <p:ext uri="{BB962C8B-B14F-4D97-AF65-F5344CB8AC3E}">
        <p14:creationId xmlns:p14="http://schemas.microsoft.com/office/powerpoint/2010/main" val="2003740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3032505" y="2967335"/>
            <a:ext cx="612699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5400" dirty="0">
                <a:solidFill>
                  <a:srgbClr val="FFFF00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Pitágoras de </a:t>
            </a:r>
            <a:r>
              <a:rPr lang="pt-BR" sz="5400" dirty="0" err="1">
                <a:solidFill>
                  <a:srgbClr val="FFFF00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Samos</a:t>
            </a:r>
            <a:endParaRPr lang="pt-BR" sz="5400" dirty="0">
              <a:solidFill>
                <a:srgbClr val="FFFF00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55879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3387571" y="2967335"/>
            <a:ext cx="541686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5400" dirty="0">
                <a:solidFill>
                  <a:srgbClr val="FFFF00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Platão de Atenas</a:t>
            </a:r>
          </a:p>
        </p:txBody>
      </p:sp>
    </p:spTree>
    <p:extLst>
      <p:ext uri="{BB962C8B-B14F-4D97-AF65-F5344CB8AC3E}">
        <p14:creationId xmlns:p14="http://schemas.microsoft.com/office/powerpoint/2010/main" val="35598421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2513939" y="2967335"/>
            <a:ext cx="716414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5400" dirty="0">
                <a:solidFill>
                  <a:srgbClr val="FFFF00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Euclides de Alexandria</a:t>
            </a:r>
          </a:p>
        </p:txBody>
      </p:sp>
    </p:spTree>
    <p:extLst>
      <p:ext uri="{BB962C8B-B14F-4D97-AF65-F5344CB8AC3E}">
        <p14:creationId xmlns:p14="http://schemas.microsoft.com/office/powerpoint/2010/main" val="13294380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3606375" y="2690336"/>
            <a:ext cx="4979247" cy="147732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pt-BR" sz="5400" dirty="0">
                <a:solidFill>
                  <a:srgbClr val="FFFF00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Immanuel Kant</a:t>
            </a:r>
          </a:p>
          <a:p>
            <a:pPr algn="ctr"/>
            <a:r>
              <a:rPr lang="pt-BR" sz="3600" dirty="0">
                <a:solidFill>
                  <a:srgbClr val="FFFF00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(de </a:t>
            </a:r>
            <a:r>
              <a:rPr lang="pt-BR" sz="3600" dirty="0" err="1">
                <a:solidFill>
                  <a:srgbClr val="FFFF00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Königsberg</a:t>
            </a:r>
            <a:r>
              <a:rPr lang="pt-BR" sz="3600" dirty="0">
                <a:solidFill>
                  <a:srgbClr val="FFFF00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102297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/>
          <p:cNvSpPr txBox="1"/>
          <p:nvPr/>
        </p:nvSpPr>
        <p:spPr>
          <a:xfrm>
            <a:off x="396709" y="396922"/>
            <a:ext cx="8289449" cy="92333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5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O caminho da Matemática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396709" y="1172345"/>
            <a:ext cx="7603363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(e de qualquer esforço criativo da humanidade)</a:t>
            </a:r>
          </a:p>
        </p:txBody>
      </p:sp>
      <p:sp>
        <p:nvSpPr>
          <p:cNvPr id="9" name="CaixaDeTexto 8"/>
          <p:cNvSpPr txBox="1"/>
          <p:nvPr/>
        </p:nvSpPr>
        <p:spPr>
          <a:xfrm>
            <a:off x="2260664" y="3756548"/>
            <a:ext cx="2662908" cy="92333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5400" dirty="0">
                <a:solidFill>
                  <a:srgbClr val="FFFF00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Intuição</a:t>
            </a:r>
          </a:p>
        </p:txBody>
      </p:sp>
      <p:sp>
        <p:nvSpPr>
          <p:cNvPr id="10" name="CaixaDeTexto 9"/>
          <p:cNvSpPr txBox="1"/>
          <p:nvPr/>
        </p:nvSpPr>
        <p:spPr>
          <a:xfrm>
            <a:off x="778848" y="3956603"/>
            <a:ext cx="1351652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inventa</a:t>
            </a:r>
          </a:p>
        </p:txBody>
      </p:sp>
      <p:sp>
        <p:nvSpPr>
          <p:cNvPr id="11" name="CaixaDeTexto 10"/>
          <p:cNvSpPr txBox="1"/>
          <p:nvPr/>
        </p:nvSpPr>
        <p:spPr>
          <a:xfrm>
            <a:off x="5053736" y="3956603"/>
            <a:ext cx="1523174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descobre</a:t>
            </a:r>
          </a:p>
        </p:txBody>
      </p:sp>
      <p:sp>
        <p:nvSpPr>
          <p:cNvPr id="12" name="Arco 11"/>
          <p:cNvSpPr/>
          <p:nvPr/>
        </p:nvSpPr>
        <p:spPr>
          <a:xfrm>
            <a:off x="1455226" y="2078269"/>
            <a:ext cx="4276835" cy="4276835"/>
          </a:xfrm>
          <a:prstGeom prst="arc">
            <a:avLst>
              <a:gd name="adj1" fmla="val 11713418"/>
              <a:gd name="adj2" fmla="val 20632210"/>
            </a:avLst>
          </a:prstGeom>
          <a:ln>
            <a:solidFill>
              <a:schemeClr val="bg1"/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Arco 12"/>
          <p:cNvSpPr/>
          <p:nvPr/>
        </p:nvSpPr>
        <p:spPr>
          <a:xfrm flipV="1">
            <a:off x="1455226" y="2078269"/>
            <a:ext cx="4276835" cy="4276835"/>
          </a:xfrm>
          <a:prstGeom prst="arc">
            <a:avLst>
              <a:gd name="adj1" fmla="val 11713418"/>
              <a:gd name="adj2" fmla="val 20632210"/>
            </a:avLst>
          </a:prstGeom>
          <a:ln>
            <a:solidFill>
              <a:schemeClr val="bg1"/>
            </a:solidFill>
            <a:headEnd type="arrow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Arco 14"/>
          <p:cNvSpPr/>
          <p:nvPr/>
        </p:nvSpPr>
        <p:spPr>
          <a:xfrm flipH="1">
            <a:off x="1785370" y="3529235"/>
            <a:ext cx="950588" cy="950588"/>
          </a:xfrm>
          <a:prstGeom prst="arc">
            <a:avLst>
              <a:gd name="adj1" fmla="val 11713418"/>
              <a:gd name="adj2" fmla="val 20632210"/>
            </a:avLst>
          </a:prstGeom>
          <a:ln>
            <a:solidFill>
              <a:schemeClr val="bg1"/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Arco 15"/>
          <p:cNvSpPr/>
          <p:nvPr/>
        </p:nvSpPr>
        <p:spPr>
          <a:xfrm flipH="1" flipV="1">
            <a:off x="4513360" y="3956603"/>
            <a:ext cx="950588" cy="950588"/>
          </a:xfrm>
          <a:prstGeom prst="arc">
            <a:avLst>
              <a:gd name="adj1" fmla="val 11713418"/>
              <a:gd name="adj2" fmla="val 20632210"/>
            </a:avLst>
          </a:prstGeom>
          <a:ln>
            <a:solidFill>
              <a:schemeClr val="bg1"/>
            </a:solidFill>
            <a:headEnd type="arrow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CaixaDeTexto 16"/>
          <p:cNvSpPr txBox="1"/>
          <p:nvPr/>
        </p:nvSpPr>
        <p:spPr>
          <a:xfrm>
            <a:off x="2669918" y="3493267"/>
            <a:ext cx="803425" cy="338554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abstrai</a:t>
            </a:r>
          </a:p>
        </p:txBody>
      </p:sp>
      <p:sp>
        <p:nvSpPr>
          <p:cNvPr id="18" name="CaixaDeTexto 17"/>
          <p:cNvSpPr txBox="1"/>
          <p:nvPr/>
        </p:nvSpPr>
        <p:spPr>
          <a:xfrm>
            <a:off x="6576910" y="6019223"/>
            <a:ext cx="981359" cy="338554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agilidade</a:t>
            </a:r>
          </a:p>
        </p:txBody>
      </p:sp>
      <p:sp>
        <p:nvSpPr>
          <p:cNvPr id="19" name="CaixaDeTexto 18"/>
          <p:cNvSpPr txBox="1"/>
          <p:nvPr/>
        </p:nvSpPr>
        <p:spPr>
          <a:xfrm>
            <a:off x="7853124" y="2797420"/>
            <a:ext cx="3171061" cy="707886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Formalização</a:t>
            </a:r>
          </a:p>
        </p:txBody>
      </p:sp>
      <p:sp>
        <p:nvSpPr>
          <p:cNvPr id="20" name="CaixaDeTexto 19"/>
          <p:cNvSpPr txBox="1"/>
          <p:nvPr/>
        </p:nvSpPr>
        <p:spPr>
          <a:xfrm>
            <a:off x="8256279" y="4907191"/>
            <a:ext cx="2364750" cy="707886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Aplicação</a:t>
            </a:r>
          </a:p>
        </p:txBody>
      </p:sp>
      <p:sp>
        <p:nvSpPr>
          <p:cNvPr id="21" name="Arco 20"/>
          <p:cNvSpPr/>
          <p:nvPr/>
        </p:nvSpPr>
        <p:spPr>
          <a:xfrm>
            <a:off x="5033946" y="2341405"/>
            <a:ext cx="4034351" cy="4276835"/>
          </a:xfrm>
          <a:prstGeom prst="arc">
            <a:avLst>
              <a:gd name="adj1" fmla="val 13799559"/>
              <a:gd name="adj2" fmla="val 17982184"/>
            </a:avLst>
          </a:prstGeom>
          <a:ln>
            <a:solidFill>
              <a:schemeClr val="bg1"/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Arco 21"/>
          <p:cNvSpPr/>
          <p:nvPr/>
        </p:nvSpPr>
        <p:spPr>
          <a:xfrm flipV="1">
            <a:off x="5033946" y="1692113"/>
            <a:ext cx="4034351" cy="4279415"/>
          </a:xfrm>
          <a:prstGeom prst="arc">
            <a:avLst>
              <a:gd name="adj1" fmla="val 13799559"/>
              <a:gd name="adj2" fmla="val 17982184"/>
            </a:avLst>
          </a:prstGeom>
          <a:ln>
            <a:solidFill>
              <a:schemeClr val="bg1"/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5" name="Conector de seta reta 24"/>
          <p:cNvCxnSpPr>
            <a:stCxn id="19" idx="2"/>
            <a:endCxn id="20" idx="0"/>
          </p:cNvCxnSpPr>
          <p:nvPr/>
        </p:nvCxnSpPr>
        <p:spPr>
          <a:xfrm flipH="1">
            <a:off x="9438654" y="3505306"/>
            <a:ext cx="1" cy="1401885"/>
          </a:xfrm>
          <a:prstGeom prst="straightConnector1">
            <a:avLst/>
          </a:prstGeom>
          <a:ln>
            <a:solidFill>
              <a:schemeClr val="bg1"/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aixaDeTexto 25"/>
          <p:cNvSpPr txBox="1"/>
          <p:nvPr/>
        </p:nvSpPr>
        <p:spPr>
          <a:xfrm>
            <a:off x="9487389" y="4036971"/>
            <a:ext cx="1063112" cy="338554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segurança</a:t>
            </a:r>
          </a:p>
        </p:txBody>
      </p:sp>
      <p:sp>
        <p:nvSpPr>
          <p:cNvPr id="27" name="CaixaDeTexto 26"/>
          <p:cNvSpPr txBox="1"/>
          <p:nvPr/>
        </p:nvSpPr>
        <p:spPr>
          <a:xfrm>
            <a:off x="3829854" y="4736155"/>
            <a:ext cx="676788" cy="338554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opera</a:t>
            </a:r>
          </a:p>
        </p:txBody>
      </p:sp>
    </p:spTree>
    <p:extLst>
      <p:ext uri="{BB962C8B-B14F-4D97-AF65-F5344CB8AC3E}">
        <p14:creationId xmlns:p14="http://schemas.microsoft.com/office/powerpoint/2010/main" val="3764712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577</TotalTime>
  <Words>95</Words>
  <Application>Microsoft Office PowerPoint</Application>
  <PresentationFormat>Widescreen</PresentationFormat>
  <Paragraphs>37</Paragraphs>
  <Slides>17</Slides>
  <Notes>0</Notes>
  <HiddenSlides>0</HiddenSlides>
  <MMClips>6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CMU Serif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Gustavo Mello</dc:creator>
  <cp:lastModifiedBy>ALEX MELLO</cp:lastModifiedBy>
  <cp:revision>28</cp:revision>
  <dcterms:created xsi:type="dcterms:W3CDTF">2020-08-26T17:24:15Z</dcterms:created>
  <dcterms:modified xsi:type="dcterms:W3CDTF">2021-04-23T13:52:28Z</dcterms:modified>
</cp:coreProperties>
</file>

<file path=docProps/thumbnail.jpeg>
</file>